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413" r:id="rId3"/>
    <p:sldId id="419" r:id="rId4"/>
    <p:sldId id="420" r:id="rId5"/>
    <p:sldId id="421" r:id="rId6"/>
    <p:sldId id="422" r:id="rId7"/>
    <p:sldId id="424" r:id="rId8"/>
    <p:sldId id="423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4403" autoAdjust="0"/>
  </p:normalViewPr>
  <p:slideViewPr>
    <p:cSldViewPr>
      <p:cViewPr varScale="1">
        <p:scale>
          <a:sx n="76" d="100"/>
          <a:sy n="76" d="100"/>
        </p:scale>
        <p:origin x="4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979" cy="465773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2" y="1"/>
            <a:ext cx="3043979" cy="465773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r">
              <a:defRPr sz="1200"/>
            </a:lvl1pPr>
          </a:lstStyle>
          <a:p>
            <a:fld id="{D13CBE77-4C6B-448F-B459-D9C5A91DBDE4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8"/>
            <a:ext cx="3043979" cy="465773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2" y="8841738"/>
            <a:ext cx="3043979" cy="465773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r">
              <a:defRPr sz="1200"/>
            </a:lvl1pPr>
          </a:lstStyle>
          <a:p>
            <a:fld id="{12C637B1-1F81-4EA2-897B-39BA3EF29A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49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5" tIns="46653" rIns="93305" bIns="466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05" tIns="46653" rIns="93305" bIns="46653" rtlCol="0"/>
          <a:lstStyle>
            <a:lvl1pPr algn="r">
              <a:defRPr sz="1200"/>
            </a:lvl1pPr>
          </a:lstStyle>
          <a:p>
            <a:fld id="{3D0AE296-E4D1-46D3-BCCF-50A7E3FB761B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5" tIns="46653" rIns="93305" bIns="466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05" tIns="46653" rIns="93305" bIns="466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05" tIns="46653" rIns="93305" bIns="466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305" tIns="46653" rIns="93305" bIns="46653" rtlCol="0" anchor="b"/>
          <a:lstStyle>
            <a:lvl1pPr algn="r">
              <a:defRPr sz="1200"/>
            </a:lvl1pPr>
          </a:lstStyle>
          <a:p>
            <a:fld id="{C3D37B02-A8F6-41AC-A011-47A6995FFA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Keynote Speaker at the TCFA/KCFA Convention in Destin, FL</a:t>
            </a:r>
          </a:p>
          <a:p>
            <a:r>
              <a:rPr lang="en-US" dirty="0" smtClean="0"/>
              <a:t>October 3 – 5, 2018</a:t>
            </a:r>
          </a:p>
          <a:p>
            <a:r>
              <a:rPr lang="en-US" dirty="0" smtClean="0"/>
              <a:t>TN/KY Consumer Finance Association Annual Convention</a:t>
            </a:r>
          </a:p>
          <a:p>
            <a:endParaRPr lang="en-US" dirty="0" smtClean="0"/>
          </a:p>
          <a:p>
            <a:pPr lvl="0"/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7B02-A8F6-41AC-A011-47A6995FFA2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5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7B02-A8F6-41AC-A011-47A6995FFA2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1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7B02-A8F6-41AC-A011-47A6995FFA2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13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7B02-A8F6-41AC-A011-47A6995FFA2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5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7B02-A8F6-41AC-A011-47A6995FFA2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09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7B02-A8F6-41AC-A011-47A6995FFA2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44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7B02-A8F6-41AC-A011-47A6995FFA2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37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7B02-A8F6-41AC-A011-47A6995FFA2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3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FA60-0E72-4793-AD9C-B34D72F5546C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502C3-1A35-4668-9B5E-5B9A405247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Department of Financial Institutions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467600" cy="2667000"/>
          </a:xfrm>
        </p:spPr>
        <p:txBody>
          <a:bodyPr>
            <a:normAutofit fontScale="32500" lnSpcReduction="20000"/>
          </a:bodyPr>
          <a:lstStyle/>
          <a:p>
            <a:r>
              <a:rPr lang="en-US" sz="1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Dorsey Hall</a:t>
            </a:r>
          </a:p>
          <a:p>
            <a:r>
              <a:rPr lang="en-US" sz="6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Non-Depository Division Director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1025 Capital Center Drive, Suite 200</a:t>
            </a:r>
          </a:p>
          <a:p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Frankfort, Kentucky  40601</a:t>
            </a:r>
            <a:b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502-573-3390</a:t>
            </a:r>
          </a:p>
          <a:p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800-223-2579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WORKING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800600"/>
          </a:xfrm>
        </p:spPr>
        <p:txBody>
          <a:bodyPr>
            <a:normAutofit/>
          </a:bodyPr>
          <a:lstStyle/>
          <a:p>
            <a:r>
              <a:rPr lang="en-US" sz="3000" dirty="0"/>
              <a:t>Compliant industry</a:t>
            </a:r>
          </a:p>
          <a:p>
            <a:r>
              <a:rPr lang="en-US" sz="3000" dirty="0"/>
              <a:t>Good working relationship with the </a:t>
            </a:r>
            <a:r>
              <a:rPr lang="en-US" sz="3000" dirty="0" smtClean="0"/>
              <a:t>KDFI</a:t>
            </a:r>
          </a:p>
          <a:p>
            <a:endParaRPr lang="en-US" sz="3000" dirty="0" smtClean="0"/>
          </a:p>
          <a:p>
            <a:endParaRPr lang="en-US" sz="3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0" y="3009900"/>
            <a:ext cx="29337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6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Over-writing </a:t>
            </a:r>
            <a:r>
              <a:rPr lang="en-US" sz="3000" dirty="0"/>
              <a:t>insurance on personal property (KRS 286.4-560(1</a:t>
            </a:r>
            <a:r>
              <a:rPr lang="en-US" sz="3000" dirty="0" smtClean="0"/>
              <a:t>))</a:t>
            </a:r>
            <a:endParaRPr lang="en-US" sz="3000" dirty="0"/>
          </a:p>
          <a:p>
            <a:r>
              <a:rPr lang="en-US" sz="3000" dirty="0"/>
              <a:t>Missing signatures for credit products sold in conjunction with the </a:t>
            </a:r>
            <a:r>
              <a:rPr lang="en-US" sz="3000" dirty="0" smtClean="0"/>
              <a:t>loan; credit </a:t>
            </a:r>
            <a:r>
              <a:rPr lang="en-US" sz="3000" dirty="0"/>
              <a:t>property insurance is optional (KRS </a:t>
            </a:r>
            <a:r>
              <a:rPr lang="en-US" sz="3000" dirty="0" smtClean="0"/>
              <a:t>286.4-560)</a:t>
            </a:r>
          </a:p>
          <a:p>
            <a:r>
              <a:rPr lang="en-US" sz="3000" dirty="0" smtClean="0"/>
              <a:t>Security interest documentation issues</a:t>
            </a:r>
          </a:p>
          <a:p>
            <a:r>
              <a:rPr lang="en-US" sz="3000" dirty="0" smtClean="0"/>
              <a:t>Charging recording fees, but not actually recording the lien (286.4-530(10</a:t>
            </a:r>
            <a:r>
              <a:rPr lang="en-US" sz="3000" dirty="0"/>
              <a:t>))</a:t>
            </a:r>
          </a:p>
          <a:p>
            <a:r>
              <a:rPr lang="en-US" sz="3000" dirty="0"/>
              <a:t>Not stamping previous loan as paid and not providing the papers to the borrower once paid (KRS 286.4-540(3))</a:t>
            </a:r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0991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COMPLAINTS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80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Online consumer and payday loans</a:t>
            </a:r>
          </a:p>
          <a:p>
            <a:r>
              <a:rPr lang="en-US" sz="3000" dirty="0" smtClean="0"/>
              <a:t>Tribal lenders</a:t>
            </a:r>
          </a:p>
          <a:p>
            <a:r>
              <a:rPr lang="en-US" sz="3000" dirty="0" smtClean="0"/>
              <a:t>Most complaints are on unlicensed activity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Statute update would give DFI authority to address</a:t>
            </a:r>
          </a:p>
          <a:p>
            <a:endParaRPr lang="en-US" sz="3000" dirty="0" smtClean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4681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RED TAPE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80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</a:t>
            </a:r>
            <a:r>
              <a:rPr lang="en-US" sz="3000" dirty="0"/>
              <a:t>KDFI has eliminated 16% of outstanding regulations relating to the financial services industry</a:t>
            </a:r>
          </a:p>
          <a:p>
            <a:r>
              <a:rPr lang="en-US" sz="3000" dirty="0"/>
              <a:t>Continue to review - consolidate and clarify</a:t>
            </a:r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733800"/>
            <a:ext cx="38100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MODERNIZATION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As of today, </a:t>
            </a:r>
            <a:r>
              <a:rPr lang="en-US" sz="2800" dirty="0" smtClean="0"/>
              <a:t>the primary </a:t>
            </a:r>
            <a:r>
              <a:rPr lang="en-US" sz="2800" dirty="0"/>
              <a:t>regulatory tool is license revocation (worst case scenario) </a:t>
            </a:r>
          </a:p>
          <a:p>
            <a:r>
              <a:rPr lang="en-US" sz="2800" dirty="0"/>
              <a:t>Puts the company out of business</a:t>
            </a:r>
          </a:p>
          <a:p>
            <a:r>
              <a:rPr lang="en-US" sz="2800" dirty="0"/>
              <a:t>Employees lose their job</a:t>
            </a:r>
          </a:p>
          <a:p>
            <a:r>
              <a:rPr lang="en-US" sz="2800" dirty="0"/>
              <a:t>Access to credit impacted – reduces market competition</a:t>
            </a:r>
          </a:p>
          <a:p>
            <a:r>
              <a:rPr lang="en-US" sz="2800" dirty="0"/>
              <a:t>KDFI is seeking the same regulatory tools as we already have for other industries</a:t>
            </a:r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9374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MODERNIZATION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sz="2800" dirty="0"/>
              <a:t>Industry benefits</a:t>
            </a:r>
          </a:p>
          <a:p>
            <a:pPr lvl="1"/>
            <a:r>
              <a:rPr lang="en-US" sz="2400" dirty="0"/>
              <a:t>Hearing rights</a:t>
            </a:r>
          </a:p>
          <a:p>
            <a:pPr lvl="1"/>
            <a:r>
              <a:rPr lang="en-US" sz="2400" dirty="0"/>
              <a:t>Confidentiality of reports</a:t>
            </a:r>
          </a:p>
          <a:p>
            <a:pPr lvl="1"/>
            <a:r>
              <a:rPr lang="en-US" sz="2400" dirty="0"/>
              <a:t>Change in control</a:t>
            </a:r>
          </a:p>
          <a:p>
            <a:pPr lvl="1"/>
            <a:r>
              <a:rPr lang="en-US" sz="2400" dirty="0"/>
              <a:t>Recording requirements</a:t>
            </a:r>
          </a:p>
          <a:p>
            <a:pPr lvl="1"/>
            <a:r>
              <a:rPr lang="en-US" sz="2400" dirty="0"/>
              <a:t>NMLS Auto </a:t>
            </a:r>
            <a:r>
              <a:rPr lang="en-US" sz="2400" dirty="0" smtClean="0"/>
              <a:t>Renewal</a:t>
            </a:r>
            <a:endParaRPr lang="en-US" sz="2400" dirty="0"/>
          </a:p>
          <a:p>
            <a:r>
              <a:rPr lang="en-US" sz="2800" dirty="0"/>
              <a:t>Regulatory </a:t>
            </a:r>
            <a:r>
              <a:rPr lang="en-US" sz="2800" dirty="0" smtClean="0"/>
              <a:t>tools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5922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800600"/>
          </a:xfrm>
        </p:spPr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430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4212</TotalTime>
  <Words>236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Department of Financial Institutions</vt:lpstr>
      <vt:lpstr>WORKING TOGETHER</vt:lpstr>
      <vt:lpstr>VIOLATIONS</vt:lpstr>
      <vt:lpstr>COMPLAINTS</vt:lpstr>
      <vt:lpstr>RED TAPE REDUCTION</vt:lpstr>
      <vt:lpstr>MODERNIZATION BILL</vt:lpstr>
      <vt:lpstr>MODERNIZATION BILL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Financial Institutions</dc:title>
  <dc:creator>chris.thompson</dc:creator>
  <cp:lastModifiedBy>Hall, Dorsey G (PPC)</cp:lastModifiedBy>
  <cp:revision>322</cp:revision>
  <cp:lastPrinted>2018-02-20T20:42:52Z</cp:lastPrinted>
  <dcterms:created xsi:type="dcterms:W3CDTF">2009-08-04T00:05:13Z</dcterms:created>
  <dcterms:modified xsi:type="dcterms:W3CDTF">2018-08-24T20:25:14Z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